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3" r:id="rId4"/>
    <p:sldId id="266" r:id="rId5"/>
    <p:sldId id="267" r:id="rId6"/>
    <p:sldId id="269" r:id="rId7"/>
    <p:sldId id="271" r:id="rId8"/>
    <p:sldId id="272" r:id="rId9"/>
    <p:sldId id="275" r:id="rId10"/>
    <p:sldId id="273" r:id="rId11"/>
    <p:sldId id="276" r:id="rId12"/>
    <p:sldId id="277" r:id="rId13"/>
    <p:sldId id="274" r:id="rId14"/>
    <p:sldId id="268" r:id="rId15"/>
    <p:sldId id="264" r:id="rId16"/>
    <p:sldId id="259" r:id="rId17"/>
    <p:sldId id="260" r:id="rId18"/>
    <p:sldId id="262" r:id="rId19"/>
    <p:sldId id="270" r:id="rId20"/>
    <p:sldId id="265" r:id="rId21"/>
    <p:sldId id="258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if x&lt;s1:</a:t>
            </a:r>
          </a:p>
          <a:p>
            <a:r>
              <a:rPr lang="en-US" sz="2600" dirty="0"/>
              <a:t>  if x&lt;s2: predict </a:t>
            </a:r>
            <a:r>
              <a:rPr lang="en-US" sz="2600" dirty="0">
                <a:solidFill>
                  <a:srgbClr val="E4754F"/>
                </a:solidFill>
              </a:rPr>
              <a:t>32.6</a:t>
            </a:r>
          </a:p>
          <a:p>
            <a:r>
              <a:rPr lang="en-US" sz="2600" dirty="0"/>
              <a:t>  if x&gt;=s2: predict </a:t>
            </a:r>
            <a:r>
              <a:rPr lang="en-US" sz="2600" dirty="0">
                <a:solidFill>
                  <a:srgbClr val="E4754F"/>
                </a:solidFill>
              </a:rPr>
              <a:t>26.3</a:t>
            </a:r>
          </a:p>
          <a:p>
            <a:r>
              <a:rPr lang="en-US" sz="2600" dirty="0" err="1"/>
              <a:t>elif</a:t>
            </a:r>
            <a:r>
              <a:rPr lang="en-US" sz="2600" dirty="0"/>
              <a:t> x&gt;=s1</a:t>
            </a:r>
          </a:p>
          <a:p>
            <a:r>
              <a:rPr lang="en-US" sz="2600" dirty="0"/>
              <a:t>  if x&lt;s3: predict </a:t>
            </a:r>
            <a:r>
              <a:rPr lang="en-US" sz="2600" dirty="0">
                <a:solidFill>
                  <a:srgbClr val="E4754F"/>
                </a:solidFill>
              </a:rPr>
              <a:t>20.5</a:t>
            </a:r>
          </a:p>
          <a:p>
            <a:r>
              <a:rPr lang="en-US" sz="2600" dirty="0"/>
              <a:t>  if x&gt;=s3: predict </a:t>
            </a:r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93A1A1-F8AA-9B41-8FD4-4ED41557392B}"/>
              </a:ext>
            </a:extLst>
          </p:cNvPr>
          <p:cNvSpPr txBox="1"/>
          <p:nvPr/>
        </p:nvSpPr>
        <p:spPr>
          <a:xfrm>
            <a:off x="2766605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A917B-C4CD-184C-AC5E-EEC518718CDE}"/>
              </a:ext>
            </a:extLst>
          </p:cNvPr>
          <p:cNvSpPr txBox="1"/>
          <p:nvPr/>
        </p:nvSpPr>
        <p:spPr>
          <a:xfrm>
            <a:off x="2149643" y="23971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95531-B792-2F45-9290-B9B99EE6CE86}"/>
              </a:ext>
            </a:extLst>
          </p:cNvPr>
          <p:cNvSpPr txBox="1"/>
          <p:nvPr/>
        </p:nvSpPr>
        <p:spPr>
          <a:xfrm>
            <a:off x="3721013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93A1A1-F8AA-9B41-8FD4-4ED41557392B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A917B-C4CD-184C-AC5E-EEC518718CDE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95531-B792-2F45-9290-B9B99EE6CE86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7291459" y="4987116"/>
            <a:ext cx="44005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 work same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095" y="3740960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68659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predict most common target category</a:t>
            </a:r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86373" cy="2203414"/>
          </a:xfrm>
        </p:spPr>
        <p:txBody>
          <a:bodyPr>
            <a:normAutofit/>
          </a:bodyPr>
          <a:lstStyle/>
          <a:p>
            <a:r>
              <a:rPr lang="en-US" sz="3600" dirty="0"/>
              <a:t>Improve predictions:</a:t>
            </a:r>
            <a:br>
              <a:rPr lang="en-US" sz="3600" dirty="0"/>
            </a:br>
            <a:r>
              <a:rPr lang="en-US" sz="3600" dirty="0"/>
              <a:t>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223" y="365125"/>
            <a:ext cx="7037799" cy="58648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24812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57382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30243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1568921" y="35167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9104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9104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2314567" y="35167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4402888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44028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4402888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44028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34204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34204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43339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43164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43388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43213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5006775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5006775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986902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5006775"/>
            <a:ext cx="698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4897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C90D15-681E-4F48-A849-1AF67835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930" y="365125"/>
            <a:ext cx="6909927" cy="57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offended by bad software or unsatisfying experiences</a:t>
            </a:r>
          </a:p>
          <a:p>
            <a:r>
              <a:rPr lang="en-US" dirty="0"/>
              <a:t>Crave beauty</a:t>
            </a:r>
          </a:p>
          <a:p>
            <a:r>
              <a:rPr lang="en-US" dirty="0"/>
              <a:t>Make the world a better place for others</a:t>
            </a:r>
          </a:p>
          <a:p>
            <a:r>
              <a:rPr lang="en-US" dirty="0"/>
              <a:t>Obsess about the details (pick colors, outline of </a:t>
            </a:r>
            <a:r>
              <a:rPr lang="en-US" dirty="0" err="1"/>
              <a:t>planes,boxes</a:t>
            </a:r>
            <a:r>
              <a:rPr lang="en-US" dirty="0"/>
              <a:t>)</a:t>
            </a:r>
          </a:p>
          <a:p>
            <a:r>
              <a:rPr lang="en-US" dirty="0"/>
              <a:t>Cost: high on you and those in “blast radius”, but awesome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Reagan</a:t>
            </a:r>
          </a:p>
          <a:p>
            <a:r>
              <a:rPr lang="en-US" dirty="0"/>
              <a:t>“Why program by hand in five days, …”</a:t>
            </a:r>
          </a:p>
          <a:p>
            <a:r>
              <a:rPr lang="en-US" dirty="0"/>
              <a:t>Matplotlib mashup</a:t>
            </a:r>
          </a:p>
          <a:p>
            <a:r>
              <a:rPr lang="en-US" dirty="0"/>
              <a:t>SVG not 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Tension between perfection and finishing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/>
              <a:t>Lessons learned about visualization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Slap it up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You might think you don’t know anything</a:t>
            </a:r>
          </a:p>
          <a:p>
            <a:pPr lvl="1"/>
            <a:r>
              <a:rPr lang="en-US" dirty="0"/>
              <a:t>(might be true at the beginning)</a:t>
            </a:r>
          </a:p>
          <a:p>
            <a:r>
              <a:rPr lang="en-US" dirty="0"/>
              <a:t>Building code and writing articles exposes holes in your understanding</a:t>
            </a:r>
          </a:p>
          <a:p>
            <a:r>
              <a:rPr lang="en-US" dirty="0"/>
              <a:t>Face that fear; it is so valuable to identify your weakness because then you can fix it. Don’t hide from it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doc</a:t>
            </a:r>
          </a:p>
          <a:p>
            <a:pPr lvl="1"/>
            <a:r>
              <a:rPr lang="en-US" dirty="0"/>
              <a:t>API design</a:t>
            </a:r>
          </a:p>
          <a:p>
            <a:pPr lvl="1"/>
            <a:r>
              <a:rPr lang="en-US" dirty="0"/>
              <a:t>consistent style</a:t>
            </a:r>
          </a:p>
          <a:p>
            <a:pPr lvl="1"/>
            <a:r>
              <a:rPr lang="en-US" dirty="0"/>
              <a:t>Give it pizzazz or flash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B5770-6BDB-7448-8A47-B761689C2FC4}"/>
              </a:ext>
            </a:extLst>
          </p:cNvPr>
          <p:cNvSpPr txBox="1">
            <a:spLocks/>
          </p:cNvSpPr>
          <p:nvPr/>
        </p:nvSpPr>
        <p:spPr>
          <a:xfrm>
            <a:off x="8318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Be unreasonable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range</a:t>
            </a:r>
          </a:p>
          <a:p>
            <a:r>
              <a:rPr lang="en-US" sz="2600" dirty="0"/>
              <a:t>(the mean)</a:t>
            </a:r>
          </a:p>
        </p:txBody>
      </p: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two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mean</a:t>
            </a:r>
          </a:p>
          <a:p>
            <a:r>
              <a:rPr lang="en-US" sz="2600" dirty="0"/>
              <a:t>of training values</a:t>
            </a:r>
          </a:p>
          <a:p>
            <a:r>
              <a:rPr lang="en-US" sz="2600" dirty="0"/>
              <a:t>in each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four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9397888" y="1524818"/>
            <a:ext cx="265329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Technique:</a:t>
            </a:r>
          </a:p>
          <a:p>
            <a:r>
              <a:rPr lang="en-US" sz="2600" dirty="0"/>
              <a:t>Split into regions</a:t>
            </a:r>
          </a:p>
          <a:p>
            <a:r>
              <a:rPr lang="en-US" sz="2600" dirty="0"/>
              <a:t>of similar values</a:t>
            </a:r>
          </a:p>
          <a:p>
            <a:endParaRPr lang="en-US" sz="2600" dirty="0"/>
          </a:p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to get</a:t>
            </a:r>
          </a:p>
          <a:p>
            <a:r>
              <a:rPr lang="en-US" sz="2600" dirty="0"/>
              <a:t>splits s2, s3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4038601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606386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777790" y="2149657"/>
            <a:ext cx="522972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Identify regions in split order:</a:t>
            </a:r>
          </a:p>
          <a:p>
            <a:endParaRPr lang="en-US" sz="2600" dirty="0"/>
          </a:p>
          <a:p>
            <a:r>
              <a:rPr lang="en-US" sz="2600" dirty="0"/>
              <a:t>if x&lt;s1 and x&lt;s2: predict </a:t>
            </a:r>
            <a:r>
              <a:rPr lang="en-US" sz="2600" dirty="0">
                <a:solidFill>
                  <a:srgbClr val="E4754F"/>
                </a:solidFill>
              </a:rPr>
              <a:t>32.6</a:t>
            </a:r>
          </a:p>
          <a:p>
            <a:r>
              <a:rPr lang="en-US" sz="2600" dirty="0"/>
              <a:t>if x&lt;s1 and x&gt;=s2: predict </a:t>
            </a:r>
            <a:r>
              <a:rPr lang="en-US" sz="2600" dirty="0">
                <a:solidFill>
                  <a:srgbClr val="E4754F"/>
                </a:solidFill>
              </a:rPr>
              <a:t>26.3</a:t>
            </a:r>
          </a:p>
          <a:p>
            <a:r>
              <a:rPr lang="en-US" sz="2600" dirty="0"/>
              <a:t>if x&gt;=s1 and x&lt;s3: predict </a:t>
            </a:r>
            <a:r>
              <a:rPr lang="en-US" sz="2600" dirty="0">
                <a:solidFill>
                  <a:srgbClr val="E4754F"/>
                </a:solidFill>
              </a:rPr>
              <a:t>20.5</a:t>
            </a:r>
          </a:p>
          <a:p>
            <a:r>
              <a:rPr lang="en-US" sz="2600" dirty="0"/>
              <a:t>if x&gt;=s1 and x&gt;=s3: predict </a:t>
            </a:r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547</Words>
  <Application>Microsoft Macintosh PowerPoint</Application>
  <PresentationFormat>Widescreen</PresentationFormat>
  <Paragraphs>139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Let’s invent a simple regressor</vt:lpstr>
      <vt:lpstr>Improve by splitting into two regions</vt:lpstr>
      <vt:lpstr>Improve by splitting into four regions</vt:lpstr>
      <vt:lpstr>Model implementation</vt:lpstr>
      <vt:lpstr>Factor split comparisons for efficiency</vt:lpstr>
      <vt:lpstr>Represent nested conditionals as regression decision tree</vt:lpstr>
      <vt:lpstr>Classifiers work same way</vt:lpstr>
      <vt:lpstr>Improve predictions: Split 2D feature space into regions</vt:lpstr>
      <vt:lpstr>PowerPoint Presentation</vt:lpstr>
      <vt:lpstr>Visualizing the key elements</vt:lpstr>
      <vt:lpstr>How to lead a fulfilling life by being dissatisfied</vt:lpstr>
      <vt:lpstr>Be dissatisfied</vt:lpstr>
      <vt:lpstr>Be tenacious</vt:lpstr>
      <vt:lpstr>Be a finisher</vt:lpstr>
      <vt:lpstr>Be courageous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66</cp:revision>
  <dcterms:created xsi:type="dcterms:W3CDTF">2018-11-14T19:16:17Z</dcterms:created>
  <dcterms:modified xsi:type="dcterms:W3CDTF">2018-11-15T23:44:59Z</dcterms:modified>
</cp:coreProperties>
</file>